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10" r:id="rId1"/>
  </p:sldMasterIdLst>
  <p:notesMasterIdLst>
    <p:notesMasterId r:id="rId44"/>
  </p:notesMasterIdLst>
  <p:sldIdLst>
    <p:sldId id="343" r:id="rId2"/>
    <p:sldId id="256" r:id="rId3"/>
    <p:sldId id="327" r:id="rId4"/>
    <p:sldId id="257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70" r:id="rId14"/>
    <p:sldId id="273" r:id="rId15"/>
    <p:sldId id="278" r:id="rId16"/>
    <p:sldId id="283" r:id="rId17"/>
    <p:sldId id="284" r:id="rId18"/>
    <p:sldId id="308" r:id="rId19"/>
    <p:sldId id="309" r:id="rId20"/>
    <p:sldId id="310" r:id="rId21"/>
    <p:sldId id="311" r:id="rId22"/>
    <p:sldId id="312" r:id="rId23"/>
    <p:sldId id="313" r:id="rId24"/>
    <p:sldId id="314" r:id="rId25"/>
    <p:sldId id="315" r:id="rId26"/>
    <p:sldId id="316" r:id="rId27"/>
    <p:sldId id="317" r:id="rId28"/>
    <p:sldId id="318" r:id="rId29"/>
    <p:sldId id="319" r:id="rId30"/>
    <p:sldId id="335" r:id="rId31"/>
    <p:sldId id="337" r:id="rId32"/>
    <p:sldId id="338" r:id="rId33"/>
    <p:sldId id="342" r:id="rId34"/>
    <p:sldId id="339" r:id="rId35"/>
    <p:sldId id="341" r:id="rId36"/>
    <p:sldId id="340" r:id="rId37"/>
    <p:sldId id="336" r:id="rId38"/>
    <p:sldId id="321" r:id="rId39"/>
    <p:sldId id="323" r:id="rId40"/>
    <p:sldId id="324" r:id="rId41"/>
    <p:sldId id="333" r:id="rId42"/>
    <p:sldId id="271" r:id="rId43"/>
  </p:sldIdLst>
  <p:sldSz cx="9144000" cy="6858000" type="screen4x3"/>
  <p:notesSz cx="6797675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1"/>
  <c:style val="2"/>
  <c:chart>
    <c:title>
      <c:tx>
        <c:rich>
          <a:bodyPr/>
          <a:lstStyle/>
          <a:p>
            <a:r>
              <a:rPr lang="es-ES"/>
              <a:t>Nivel de Endeudamiento Consolidado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Endeudamiento (%)</c:v>
                </c:pt>
              </c:strCache>
            </c:strRef>
          </c:tx>
          <c:invertIfNegative val="1"/>
          <c:dLbls>
            <c:dLbl>
              <c:idx val="0"/>
              <c:spPr/>
              <c:txPr>
                <a:bodyPr/>
                <a:lstStyle/>
                <a:p>
                  <a:pPr>
                    <a:defRPr sz="1400" b="1"/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70B-4E95-9D64-C05861A85664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/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70B-4E95-9D64-C05861A85664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/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70B-4E95-9D64-C05861A85664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400" b="1"/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70B-4E95-9D64-C05861A85664}"/>
                </c:ext>
              </c:extLst>
            </c:dLbl>
            <c:dLbl>
              <c:idx val="4"/>
              <c:spPr/>
              <c:txPr>
                <a:bodyPr/>
                <a:lstStyle/>
                <a:p>
                  <a:pPr>
                    <a:defRPr sz="1400" b="1"/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70B-4E95-9D64-C05861A8566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60.4</c:v>
                </c:pt>
                <c:pt idx="1">
                  <c:v>62.98</c:v>
                </c:pt>
                <c:pt idx="2">
                  <c:v>59.91</c:v>
                </c:pt>
                <c:pt idx="3">
                  <c:v>54.79</c:v>
                </c:pt>
                <c:pt idx="4">
                  <c:v>54.03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70B-4E95-9D64-C05861A856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BC8B13-14E2-461D-A209-1C64B7FB863B}" type="datetimeFigureOut">
              <a:rPr lang="es-ES" smtClean="0"/>
              <a:t>09/11/2025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3488"/>
            <a:ext cx="444182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877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49688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72EEC9-EB84-4240-990A-9B1FE7B1AD8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4982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928FC-867B-4F05-9787-B299436936E3}" type="datetime1">
              <a:rPr lang="en-US" smtClean="0"/>
              <a:t>11/9/2025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4108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4CF18-7F98-41A6-AAD9-E92E93AB435A}" type="datetime1">
              <a:rPr lang="en-US" smtClean="0"/>
              <a:t>11/9/2025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093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2F5D5-C26E-4205-998E-F977C4C44CFE}" type="datetime1">
              <a:rPr lang="en-US" smtClean="0"/>
              <a:t>11/9/2025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8332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4EBAB-2DBB-4C6B-828A-43D494CE7E33}" type="datetime1">
              <a:rPr lang="en-US" smtClean="0"/>
              <a:t>11/9/2025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42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88E5-279E-44BE-84DF-A0E4B9F995ED}" type="datetime1">
              <a:rPr lang="en-US" smtClean="0"/>
              <a:t>11/9/2025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072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926AD-6490-451D-869E-BA0AE634EE80}" type="datetime1">
              <a:rPr lang="en-US" smtClean="0"/>
              <a:t>11/9/2025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246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F36E0-C29E-4B03-993A-9E5B4ADFC0E4}" type="datetime1">
              <a:rPr lang="en-US" smtClean="0"/>
              <a:t>11/9/2025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269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49155D75-24A3-4163-905A-FAD4F013BA0A}" type="datetime1">
              <a:rPr lang="en-US" smtClean="0"/>
              <a:t>11/9/2025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870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BCB8-126F-4599-8143-AE2A39B46C9E}" type="datetime1">
              <a:rPr lang="en-US" smtClean="0"/>
              <a:t>11/9/2025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210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7EEA1-8ECC-4F9C-973A-12AEF458383D}" type="datetime1">
              <a:rPr lang="en-US" smtClean="0"/>
              <a:t>11/9/2025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98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93820-72D0-4405-BB24-7F2B390A433B}" type="datetime1">
              <a:rPr lang="en-US" smtClean="0"/>
              <a:t>11/9/2025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708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9A2F44B-0715-4DF9-84F1-DFE2671C0793}" type="datetime1">
              <a:rPr lang="en-US" smtClean="0"/>
              <a:t>11/9/2025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3887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ikitravel.org/de/Ceuta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FA5AE3-95F4-400C-ABBE-C5A792273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325" y="434961"/>
            <a:ext cx="7543800" cy="1450757"/>
          </a:xfrm>
        </p:spPr>
        <p:txBody>
          <a:bodyPr>
            <a:normAutofit/>
          </a:bodyPr>
          <a:lstStyle/>
          <a:p>
            <a:r>
              <a:rPr lang="es-ES" sz="4400" b="1" dirty="0">
                <a:solidFill>
                  <a:schemeClr val="accent1">
                    <a:lumMod val="50000"/>
                  </a:schemeClr>
                </a:solidFill>
              </a:rPr>
              <a:t>CONFIANZA, CRECIMIENTO Y CONVIVENCIA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40FAFDC-EDA8-4E4C-90B6-9313E2DA0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</a:t>
            </a:fld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EE16449-2342-4EB8-BE46-DB296EDCCE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00" y="286604"/>
            <a:ext cx="528919" cy="702302"/>
          </a:xfrm>
          <a:prstGeom prst="rect">
            <a:avLst/>
          </a:prstGeom>
        </p:spPr>
      </p:pic>
      <p:pic>
        <p:nvPicPr>
          <p:cNvPr id="9" name="Marcador de contenido 5">
            <a:extLst>
              <a:ext uri="{FF2B5EF4-FFF2-40B4-BE49-F238E27FC236}">
                <a16:creationId xmlns:a16="http://schemas.microsoft.com/office/drawing/2014/main" id="{FAA1C98E-7C51-4347-AA71-22174B8A90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075531" y="2549326"/>
            <a:ext cx="7037388" cy="1759347"/>
          </a:xfrm>
        </p:spPr>
      </p:pic>
    </p:spTree>
    <p:extLst>
      <p:ext uri="{BB962C8B-B14F-4D97-AF65-F5344CB8AC3E}">
        <p14:creationId xmlns:p14="http://schemas.microsoft.com/office/powerpoint/2010/main" val="33712663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41B3565-02AD-4D10-A2EB-0AE02BB3BD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00" y="286604"/>
            <a:ext cx="528919" cy="7023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br>
              <a:rPr lang="es-ES" dirty="0"/>
            </a:br>
            <a:br>
              <a:rPr lang="es-ES" dirty="0"/>
            </a:br>
            <a:r>
              <a:rPr lang="es-ES" sz="4000" dirty="0"/>
              <a:t>Presupuestos Generales de la Ciudad Autónoma de Ceuta 2026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>
                <a:solidFill>
                  <a:srgbClr val="282828"/>
                </a:solidFill>
              </a:defRPr>
            </a:pPr>
            <a:endParaRPr lang="es-ES" dirty="0"/>
          </a:p>
          <a:p>
            <a:pPr>
              <a:defRPr sz="2000">
                <a:solidFill>
                  <a:srgbClr val="282828"/>
                </a:solidFill>
              </a:defRPr>
            </a:pPr>
            <a:endParaRPr lang="es-ES" dirty="0"/>
          </a:p>
          <a:p>
            <a:pPr>
              <a:defRPr sz="2000">
                <a:solidFill>
                  <a:srgbClr val="282828"/>
                </a:solidFill>
              </a:defRPr>
            </a:pPr>
            <a:endParaRPr lang="es-ES" dirty="0"/>
          </a:p>
          <a:p>
            <a:pPr marL="0" indent="0">
              <a:buNone/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Equilibrio, prudencia y compromiso con el crecimiento</a:t>
            </a:r>
          </a:p>
          <a:p>
            <a:pPr marL="0" indent="0">
              <a:buNone/>
              <a:defRPr sz="2000">
                <a:solidFill>
                  <a:srgbClr val="282828"/>
                </a:solidFill>
              </a:defRPr>
            </a:pP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7E2924F-F438-4B77-B355-62C98B8AD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3400" b="1">
                <a:solidFill>
                  <a:srgbClr val="003366"/>
                </a:solidFill>
              </a:defRPr>
            </a:pPr>
            <a:r>
              <a:rPr lang="es-ES" sz="4400" dirty="0"/>
              <a:t>Magnitudes Generales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>
                <a:solidFill>
                  <a:srgbClr val="323232"/>
                </a:solidFill>
              </a:defRPr>
            </a:pPr>
            <a:r>
              <a:rPr dirty="0"/>
              <a:t>• </a:t>
            </a:r>
            <a:r>
              <a:rPr lang="es-ES" sz="3200" dirty="0"/>
              <a:t>Presupuesto consolidado: 423,9 M€.</a:t>
            </a:r>
          </a:p>
          <a:p>
            <a:pPr>
              <a:defRPr sz="2000">
                <a:solidFill>
                  <a:srgbClr val="323232"/>
                </a:solidFill>
              </a:defRPr>
            </a:pPr>
            <a:r>
              <a:rPr lang="es-ES" sz="3200" dirty="0"/>
              <a:t>• Incremento del 1,68 % respecto a 2025 (416,9 M€) consolidado y 2,54 % solo Ciudad.</a:t>
            </a:r>
          </a:p>
          <a:p>
            <a:pPr>
              <a:defRPr sz="2000">
                <a:solidFill>
                  <a:srgbClr val="323232"/>
                </a:solidFill>
              </a:defRPr>
            </a:pPr>
            <a:r>
              <a:rPr lang="es-ES" sz="3200" dirty="0"/>
              <a:t>• Refleja estabilidad presupuestaria y prudencia financiera.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B5E7DC8-3597-4580-8419-2FF862A0A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</a:t>
            </a:fld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3117A65-CD71-40A7-88E1-693A44D3E3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00" y="286604"/>
            <a:ext cx="528919" cy="702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0629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rPr lang="es-ES" sz="4400" dirty="0"/>
              <a:t>Contexto Jurídico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2800" dirty="0"/>
              <a:t>Criterios de prudencia, responsabilidad y realismo económico.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2800" dirty="0"/>
              <a:t>Incertidumbre política y prórroga de PGE 2024 y 2025.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2800" dirty="0"/>
              <a:t>Posible prórroga de PGE 2026.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2800" dirty="0"/>
              <a:t>Adaptación a futuras disposiciones estatales.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2800" dirty="0"/>
              <a:t>Solvencia y equilibrio financiero garantizados.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F4C4D24-9641-43F5-8763-C6ADC70CD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</a:t>
            </a:fld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4A47346-4883-40BD-A126-3ABB9E304B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00" y="295569"/>
            <a:ext cx="528919" cy="7023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rPr lang="es-ES" sz="4400" dirty="0"/>
              <a:t>Escenario Económico 2025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- Recuperación progresiva y sostenida.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- Factores de incertidumbre: inflación y tipos de interés.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- Inflación Ceuta 3,5% (</a:t>
            </a:r>
            <a:r>
              <a:rPr lang="es-ES" sz="3200" dirty="0" err="1"/>
              <a:t>ago</a:t>
            </a:r>
            <a:r>
              <a:rPr lang="es-ES" sz="3200" dirty="0"/>
              <a:t> 2025) vs 2% UE.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Euríbor 2,17%.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- Dinamismo inversor público y digital.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2272FE8-BCD0-41EF-AE40-E43A3D533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</a:t>
            </a:fld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D8AE2B8-4AC5-442D-8540-D1B31E6B5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00" y="286604"/>
            <a:ext cx="528919" cy="7023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rPr lang="es-ES" dirty="0"/>
              <a:t>Mercado Laboral y Actividad Económica 2025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- Afiliación +3,4%, empleo asalariado +6,7%.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- Paro -8,7% interanual.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- IRPF +20,1%.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- Comercio minorista +5,4%.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- Tráfico portuario +26%, ocupación hotelera al alza.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A894041-3910-4708-A843-B475F4747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6</a:t>
            </a:fld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480A290-38D0-4071-9420-348B8DAA56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00" y="286604"/>
            <a:ext cx="528919" cy="7023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rPr lang="es-ES" sz="4400" dirty="0"/>
              <a:t>Inversión y Confianza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- Licitación pública 2024: 87,5 M€.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- Compraventa viviendas +25%.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- Hipotecas +11,3% (40,5 M€).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- Inversión empresarial +71%.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- Creación 53 nuevas sociedades (+40%).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7A9D6E2-C5D6-4AD5-8FFC-B4A15696B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7</a:t>
            </a:fld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BB221CE-FC6B-4379-8DAD-1ED0A49D78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00" y="286604"/>
            <a:ext cx="528919" cy="70230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rPr lang="es-ES" sz="4400" dirty="0"/>
              <a:t>Balance y Perspectivas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- Crecimiento PIB 2025 superior a 2024.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- Mejora de la renta per cápita.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- Reforzar inversión pública.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- Mantener confianza económica.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- Potenciar iniciativa privada.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2702462-A827-49BC-A64E-D1A8FC55B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8</a:t>
            </a:fld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582BA54-B51F-445C-AE9C-E52FFD4BEA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00" y="286604"/>
            <a:ext cx="528919" cy="70230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DA10216D-8400-4237-AA4C-E7C115923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16808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819835"/>
            <a:ext cx="7543801" cy="4049259"/>
          </a:xfrm>
        </p:spPr>
        <p:txBody>
          <a:bodyPr>
            <a:noAutofit/>
          </a:bodyPr>
          <a:lstStyle/>
          <a:p>
            <a:r>
              <a:rPr lang="es-ES" sz="3200" dirty="0"/>
              <a:t>Ceuta avanza hacia un modelo de crecimiento sostenible, social y tecnológico.</a:t>
            </a:r>
          </a:p>
          <a:p>
            <a:endParaRPr lang="es-ES" sz="3200" dirty="0"/>
          </a:p>
          <a:p>
            <a:r>
              <a:rPr lang="es-ES" sz="3200" dirty="0"/>
              <a:t>Presupuestos 2026 = Realismo + Responsabilidad + Compromiso.</a:t>
            </a:r>
          </a:p>
          <a:p>
            <a:endParaRPr lang="es-ES" sz="3200" dirty="0"/>
          </a:p>
          <a:p>
            <a:r>
              <a:rPr lang="es-ES" sz="3200" dirty="0"/>
              <a:t>Objetivo: consolidar la recuperación y la estrategia verde, azul e inteligente.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349C9AD-C1CF-40DF-8E68-7ED73CD69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9</a:t>
            </a:fld>
            <a:endParaRPr lang="en-U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52C2363-F75C-4D4E-9B73-0415E171D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00" y="286604"/>
            <a:ext cx="528919" cy="70230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3400" b="1">
                <a:solidFill>
                  <a:srgbClr val="003366"/>
                </a:solidFill>
              </a:defRPr>
            </a:pPr>
            <a:r>
              <a:rPr lang="es-ES" sz="4000" dirty="0"/>
              <a:t>La vivienda como prioridad de legislatura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defRPr sz="2000">
                <a:solidFill>
                  <a:srgbClr val="282828"/>
                </a:solidFill>
              </a:defRPr>
            </a:pPr>
            <a:r>
              <a:rPr sz="2400" dirty="0"/>
              <a:t>- </a:t>
            </a:r>
            <a:r>
              <a:rPr lang="es-ES" sz="2400" dirty="0"/>
              <a:t>Inversión global: 95 M€ (2025–2028), 75% fondos propios y 25% préstamos.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2400" dirty="0"/>
              <a:t>- 515 viviendas proyectadas + rehabilitación de Príncipe Felipe, Juan XXIII y General Carvajal.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2400" dirty="0"/>
              <a:t>- En ejecución: Huerta Molino, Plaza Nicaragua, Santiago Apóstol, Huerta </a:t>
            </a:r>
            <a:r>
              <a:rPr lang="es-ES" sz="2400" dirty="0" err="1"/>
              <a:t>Tellez</a:t>
            </a:r>
            <a:r>
              <a:rPr lang="es-ES" sz="2400" dirty="0"/>
              <a:t>, Pozo Rayo y Monte Hacho.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2400" dirty="0"/>
              <a:t>- Rebaja fiscal en IPSI, ICIO y tasas urbanísticas.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2400" dirty="0"/>
              <a:t>- Participación de SEPES y Ministerio: 430 viviendas adicionales.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C4A46B4-01EB-44FE-A6D2-DBAB9F2CF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10</a:t>
            </a:fld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6A62B57-7DA3-464B-B180-2F23C1A9A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00" y="286604"/>
            <a:ext cx="528919" cy="70230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3400" b="1">
                <a:solidFill>
                  <a:srgbClr val="003366"/>
                </a:solidFill>
              </a:defRPr>
            </a:pPr>
            <a:r>
              <a:rPr lang="es-ES" sz="4000" dirty="0"/>
              <a:t>El empleo como principal desafío social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2000">
                <a:solidFill>
                  <a:srgbClr val="282828"/>
                </a:solidFill>
              </a:defRPr>
            </a:pPr>
            <a:r>
              <a:rPr dirty="0"/>
              <a:t>- </a:t>
            </a:r>
            <a:r>
              <a:rPr lang="es-ES" dirty="0"/>
              <a:t>Desempleo estructural como principal reto.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dirty="0"/>
              <a:t>- Estrategia en dos ejes: desarrollo económico y formación.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dirty="0"/>
              <a:t>- Empleo tecnológico y digital: +1.000 puestos (10% del empleo, 9% del PIB).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dirty="0"/>
              <a:t>- 54 proyectos innovadores impulsados desde el Centro Digital del Ángulo.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dirty="0"/>
              <a:t>- Construcción del Centro de Gestión de Datos en marcha.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dirty="0"/>
              <a:t>Cheque libro, ayudas al estudio y convenio con Ministerio de Educación: 8 M€/año.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dirty="0"/>
              <a:t>- Plan de Empleo: 96% destinado a educación y formación.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endParaRPr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BFD012-A005-4543-BA6B-56DA3CE22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11</a:t>
            </a:fld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AF1EEB1-72D3-42ED-B560-7ADA3C07F3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00" y="286604"/>
            <a:ext cx="528919" cy="70230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3400" b="1">
                <a:solidFill>
                  <a:srgbClr val="003366"/>
                </a:solidFill>
              </a:defRPr>
            </a:pPr>
            <a:r>
              <a:rPr lang="es-ES" sz="4000" dirty="0"/>
              <a:t>Desarrollo económico y apoyo al tejido productivo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 sz="2000">
                <a:solidFill>
                  <a:srgbClr val="282828"/>
                </a:solidFill>
              </a:defRPr>
            </a:pPr>
            <a:r>
              <a:rPr dirty="0"/>
              <a:t>- </a:t>
            </a:r>
            <a:r>
              <a:rPr lang="es-ES" sz="3200" dirty="0"/>
              <a:t>Rebaja fiscal e incentivos al turismo de compras: impacto 3,5 M€.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- Modernización urbana: </a:t>
            </a:r>
            <a:r>
              <a:rPr lang="es-ES" sz="3200" dirty="0" err="1"/>
              <a:t>Hadú</a:t>
            </a:r>
            <a:r>
              <a:rPr lang="es-ES" sz="3200" dirty="0"/>
              <a:t> y Av. Cañonero Dato.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- Diversificación turística.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- Colaboración con UGR y UNED.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- Objetivo: consolidar Ceuta como polo de innovación y conocimiento.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F3EAF55-8A6E-4E0E-8573-23DBC1B69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12</a:t>
            </a:fld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3A6AC3B-5449-4A94-8229-BA7AF14436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00" y="286604"/>
            <a:ext cx="528919" cy="70230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3400" b="1">
                <a:solidFill>
                  <a:srgbClr val="003366"/>
                </a:solidFill>
              </a:defRPr>
            </a:pPr>
            <a:r>
              <a:rPr lang="es-ES" sz="4000" dirty="0"/>
              <a:t>Una visión compartida de futuro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2000">
                <a:solidFill>
                  <a:srgbClr val="282828"/>
                </a:solidFill>
              </a:defRPr>
            </a:pPr>
            <a:r>
              <a:t>Modelo de ciudad articulado en 7 ejes: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t>1. Servicios esenciales de calidad.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t>2. Modelo económico sostenible basado en el REF.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t>3. Frontera eficiente.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t>4. Gestión humanitaria del fenómeno migratorio.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t>5. Mejora de comunicaciones con la Península.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t>6. Inclusión social y lucha contra la vulnerabilidad.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t>7. Convivencia y diversidad cultural como valor identitario.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185355-53C0-4714-8B39-FC12C18A8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13</a:t>
            </a:fld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1FD3BAD-D7A2-4BC4-BE69-F8BB8B2578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00" y="286604"/>
            <a:ext cx="528919" cy="70230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rPr lang="es-ES" sz="4400" dirty="0"/>
              <a:t>Fondos Europeos asignados a Ceuta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Total: 51,7 M€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- FEDER: 32,1 M€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- FSE+: 15,3 M€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- FEMPA: 2,8 M€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- Asistencia Material Básica: 1,5 M€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4533B4D-6966-4A8B-AC87-8E13AA478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14</a:t>
            </a:fld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2BF7BBA-1BBA-472D-9EA8-A1960EEF54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00" y="286604"/>
            <a:ext cx="528919" cy="70230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rPr lang="es-ES" sz="4000" dirty="0"/>
              <a:t>Reprogramaciones FEDER 2025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>
                <a:solidFill>
                  <a:srgbClr val="282828"/>
                </a:solidFill>
              </a:defRPr>
            </a:pPr>
            <a:r>
              <a:rPr sz="3200" dirty="0"/>
              <a:t>1. </a:t>
            </a:r>
            <a:r>
              <a:rPr lang="es-ES" sz="3200" dirty="0"/>
              <a:t>Revisión intermedia: refuerzo de digitalización (+1,27 M€).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2. Solidaridad RESTORE: cesión 528.168 € a C. Valenciana.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3. Nueva Bauhaus Europea: promoción 102 viviendas públicas sostenibles (10,2 M €).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B8E3416-D80E-46D9-A4C0-05AE62386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15</a:t>
            </a:fld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095209F-B4EE-49EE-88F5-EE5CA4863E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00" y="286604"/>
            <a:ext cx="528919" cy="70230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rPr lang="es-ES" sz="4000" dirty="0"/>
              <a:t>Plan de Recuperación, Transformación y Resiliencia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- 68,36 M€ en ejecución o terminados.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- 49,6 M€ proceden del PRTR.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- Actuaciones en vivienda, energía, biodiversidad, turismo, digitalización y deporte.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1F5471A-6C69-4FCC-81FA-35497C115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16</a:t>
            </a:fld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E9A339E-79E3-421A-8A2B-08004C0FC4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00" y="286604"/>
            <a:ext cx="528919" cy="70230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rPr lang="es-ES" sz="4400" dirty="0"/>
              <a:t>Principales proyectos PRTR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>
                <a:solidFill>
                  <a:srgbClr val="282828"/>
                </a:solidFill>
              </a:defRPr>
            </a:pPr>
            <a:r>
              <a:rPr dirty="0"/>
              <a:t>- </a:t>
            </a:r>
            <a:r>
              <a:rPr lang="es-ES" sz="3200" dirty="0"/>
              <a:t>Autobuses eléctricos y puntos de recarga.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- Rehabilitación energética de viviendas y polideportivos.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- Proyectos de biodiversidad y ciclo del agua.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- Promoción turística, digitalización y deporte.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8555C21-A544-450E-A7A5-CDB7228FF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17</a:t>
            </a:fld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FED64C8-5331-4827-86E5-F6C3947D96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00" y="286604"/>
            <a:ext cx="528919" cy="70230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55812"/>
            <a:ext cx="7543800" cy="1344706"/>
          </a:xfrm>
        </p:spPr>
        <p:txBody>
          <a:bodyPr>
            <a:normAutofit/>
          </a:bodyPr>
          <a:lstStyle/>
          <a:p>
            <a:pPr>
              <a:defRPr sz="3400" b="1">
                <a:solidFill>
                  <a:srgbClr val="003366"/>
                </a:solidFill>
              </a:defRPr>
            </a:pPr>
            <a:r>
              <a:rPr lang="es-ES" sz="3600" dirty="0"/>
              <a:t>Plan Plurianual de Inversiones 2026–2029</a:t>
            </a:r>
            <a:br>
              <a:rPr lang="es-ES" sz="3600" dirty="0"/>
            </a:br>
            <a:r>
              <a:rPr lang="es-ES" sz="3600" dirty="0"/>
              <a:t>Contexto y propósito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2079812"/>
            <a:ext cx="6347714" cy="3961551"/>
          </a:xfrm>
        </p:spPr>
        <p:txBody>
          <a:bodyPr>
            <a:normAutofit/>
          </a:bodyPr>
          <a:lstStyle/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2800" dirty="0"/>
              <a:t>- Continuidad del Plan 2025–2028.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2800" dirty="0"/>
              <a:t>- Ejes estratégicos: sostenibilidad, cohesión social y modernización.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2800" dirty="0"/>
              <a:t>- Horizonte 2026–2029: impulso a la vivienda, barrios, digitalización y servicios públicos.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3327BC-9FF2-496B-BF40-047D9C5ED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18</a:t>
            </a:fld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87EB161-EEB6-4EDC-9506-AA5747EEFB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00" y="286604"/>
            <a:ext cx="528919" cy="70230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3400" b="1">
                <a:solidFill>
                  <a:srgbClr val="003366"/>
                </a:solidFill>
              </a:defRPr>
            </a:pPr>
            <a:r>
              <a:rPr lang="es-ES" sz="4400" dirty="0"/>
              <a:t>Magnitudes principales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Inversión total: 237.695.250,13 €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• 2026: 44,3 M€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• 2027: 58,0 M€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• 2028: 57,6 M€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• 2029: 37,7 M€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• Remanentes: 40,0 M€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35A84AB-EB32-45A6-A03A-4D7DBD2F8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19</a:t>
            </a:fld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582E0C3-D9AB-481A-9731-6270E8DBF4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00" y="286604"/>
            <a:ext cx="528919" cy="70230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3400" b="1">
                <a:solidFill>
                  <a:srgbClr val="003366"/>
                </a:solidFill>
              </a:defRPr>
            </a:pPr>
            <a:r>
              <a:rPr lang="es-ES" sz="4000" dirty="0"/>
              <a:t>Bloques estratégicos de inversión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>
                <a:solidFill>
                  <a:srgbClr val="282828"/>
                </a:solidFill>
              </a:defRPr>
            </a:pPr>
            <a:r>
              <a:rPr dirty="0"/>
              <a:t>1. </a:t>
            </a:r>
            <a:r>
              <a:rPr lang="es-ES" sz="2800" dirty="0"/>
              <a:t>Barriadas y equipamientos urbanos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2800" dirty="0"/>
              <a:t>2. Vivienda y rehabilitación urbana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2800" dirty="0"/>
              <a:t>3. Desarrollo urbano y Puerto-Ciudad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2800" dirty="0"/>
              <a:t>4. Transformación económica y digital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2800" dirty="0"/>
              <a:t>5. Infraestructuras sociales y culturales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2800" dirty="0"/>
              <a:t>6. Sostenibilidad medioambiental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2800" dirty="0"/>
              <a:t>7. Seguridad y emergencias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2EB2D55-5AA0-430B-889A-5E5B66A1B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20</a:t>
            </a:fld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48985C4-52C1-4CDE-8367-4D26D8BD5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00" y="286604"/>
            <a:ext cx="528919" cy="70230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3400" b="1">
                <a:solidFill>
                  <a:srgbClr val="003366"/>
                </a:solidFill>
              </a:defRPr>
            </a:pPr>
            <a:r>
              <a:rPr lang="es-ES" sz="4400" dirty="0"/>
              <a:t>Inversión en barriadas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2800" dirty="0"/>
              <a:t>- Actuaciones con impacto directo en barrios: 170 M€ (70% del total).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2800" dirty="0"/>
              <a:t>- Incluye pavimentación, redes, alumbrado, mobiliario urbano y accesibilidad.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2800" dirty="0"/>
              <a:t>- Ejecutadas por Servicios Urbanos, ACEMSA y OBIMACE.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9DB5205-0AFB-442A-8174-6C454CDFB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21</a:t>
            </a:fld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A3CD8A2-86EF-4BDA-9194-CD1F5F18DD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00" y="286604"/>
            <a:ext cx="528919" cy="70230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3400" b="1">
                <a:solidFill>
                  <a:srgbClr val="003366"/>
                </a:solidFill>
              </a:defRPr>
            </a:pPr>
            <a:r>
              <a:rPr lang="es-ES" sz="4400" dirty="0"/>
              <a:t>Plan de Vivienda 2026–2029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Total inversión: 133,23 M€ – 946 viviendas.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• Ciudad: 516 viviendas – 76,6 M€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• SEPES: 430 viviendas – 60,6 M€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Objetivo: acceso a vivienda digna, rehabilitación y regeneración urbana.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84609D5-A181-4D95-B354-FA1B77F47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22</a:t>
            </a:fld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FEA1358-819C-4446-A623-35F665C343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00" y="286604"/>
            <a:ext cx="528919" cy="70230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3400" b="1">
                <a:solidFill>
                  <a:srgbClr val="003366"/>
                </a:solidFill>
              </a:defRPr>
            </a:pPr>
            <a:r>
              <a:rPr lang="es-ES" sz="4400" dirty="0"/>
              <a:t>Desarrollo urbano y conexión puerto‑ciudad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- Proyectos estratégicos: Arroyo </a:t>
            </a:r>
            <a:r>
              <a:rPr lang="es-ES" sz="3200" dirty="0" err="1"/>
              <a:t>Paneque</a:t>
            </a:r>
            <a:r>
              <a:rPr lang="es-ES" sz="3200" dirty="0"/>
              <a:t>, Plaza José Lafont, Huerta Molino, </a:t>
            </a:r>
            <a:r>
              <a:rPr lang="es-ES" sz="3200" dirty="0" err="1"/>
              <a:t>Benzú</a:t>
            </a:r>
            <a:r>
              <a:rPr lang="es-ES" sz="3200" dirty="0"/>
              <a:t>, Marina Española, Puerto‑Ciudad.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- Impacto directo en movilidad, paisaje urbano y dinamización económica.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710E99C-39A2-4129-86BB-BE4699143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23</a:t>
            </a:fld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54C3394-8EF7-4A67-A731-60BF5D03C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00" y="286604"/>
            <a:ext cx="528919" cy="702302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3400" b="1">
                <a:solidFill>
                  <a:srgbClr val="003366"/>
                </a:solidFill>
              </a:defRPr>
            </a:pPr>
            <a:r>
              <a:rPr lang="es-ES" sz="4400" dirty="0"/>
              <a:t>Turismo y deporte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Inversión: 4,39 M€.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• Modernización del Parque Marítimo y Poblado Marinero.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• Proyecto del Acuario y mejora de infraestructuras turísticas.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• Promoción del turismo sostenible y deportivo.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866A6B1-EB2A-467B-ADA2-12D308E0F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24</a:t>
            </a:fld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1EA7626-3D78-4A17-B62D-DDC3BA1D5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00" y="286604"/>
            <a:ext cx="528919" cy="70230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3400" b="1">
                <a:solidFill>
                  <a:srgbClr val="003366"/>
                </a:solidFill>
              </a:defRPr>
            </a:pPr>
            <a:r>
              <a:rPr lang="es-ES" sz="4000" dirty="0"/>
              <a:t>Transformación económica y digital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600" dirty="0"/>
              <a:t>Total: 16,66 M€.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600" dirty="0"/>
              <a:t>• PROCESA: 13,1 M€ (innovación, emprendimiento, formación digital).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600" dirty="0"/>
              <a:t>• Administración electrónica y sistemas tecnológicos: 3,5 M€.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600" dirty="0"/>
              <a:t>Objetivo: una Ceuta digital, innovadora y eficiente.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29D083A-E52C-4C62-B70C-434733CF3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25</a:t>
            </a:fld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E48F1C3-ADA4-4E5E-BDEA-D93FFD5B6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00" y="286604"/>
            <a:ext cx="528919" cy="702302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3400" b="1">
                <a:solidFill>
                  <a:srgbClr val="003366"/>
                </a:solidFill>
              </a:defRPr>
            </a:pPr>
            <a:r>
              <a:rPr lang="es-ES" sz="4400" dirty="0"/>
              <a:t>Sanidad y servicios sociales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2000">
                <a:solidFill>
                  <a:srgbClr val="282828"/>
                </a:solidFill>
              </a:defRPr>
            </a:pPr>
            <a:r>
              <a:rPr sz="3600" dirty="0"/>
              <a:t>Total: 12,27 M€.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600" dirty="0"/>
              <a:t>- Incluye ampliación de cementerios, nuevos centros asistenciales y apoyo a entidades sociales (Cruz Blanca, Luna Blanca).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600" dirty="0"/>
              <a:t>- Refuerzo de la atención sanitaria y social.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D138FEA-515D-4AD1-8E5B-4277B6F09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26</a:t>
            </a:fld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257CDE9-BBB2-4CA6-B93D-6F1A07DBA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00" y="286604"/>
            <a:ext cx="528919" cy="702302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3400" b="1">
                <a:solidFill>
                  <a:srgbClr val="003366"/>
                </a:solidFill>
              </a:defRPr>
            </a:pPr>
            <a:r>
              <a:rPr lang="es-ES" sz="4400" dirty="0"/>
              <a:t>Educación y cultura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Inversión: 20,39 M€.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• Plan Director de obras en colegios – 11,5 M€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• Campus universitario – 0,75 M€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• Restauración patrimonial – 1,2 M€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• Almacén de Abastos – 3 M€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B3C4C98-7286-4EBE-9FB6-5C7AB22DA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27</a:t>
            </a:fld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4EF9541-D174-4974-96DD-064A2E5C4B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00" y="286604"/>
            <a:ext cx="528919" cy="702302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3400" b="1">
                <a:solidFill>
                  <a:srgbClr val="003366"/>
                </a:solidFill>
              </a:defRPr>
            </a:pPr>
            <a:r>
              <a:rPr lang="es-ES" sz="4400" dirty="0"/>
              <a:t>Sostenibilidad y medio ambiente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Inversión: 11,13 M€.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• Regeneración de playas Bahía Sur – 7,7 M€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• Parque Santa Catalina II Fase – 1,6 M€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• Plan contra incendios forestales – 1,8 M€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• Parques urbanos y OBIMASA – 3,9 M€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1CEC5A0-5AC8-4533-B1B0-5A7DB93BF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28</a:t>
            </a:fld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79A9AF7-ADAA-40B6-AA2B-E37E1A0C41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00" y="286604"/>
            <a:ext cx="528919" cy="702302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3400" b="1">
                <a:solidFill>
                  <a:srgbClr val="003366"/>
                </a:solidFill>
              </a:defRPr>
            </a:pPr>
            <a:r>
              <a:rPr lang="es-ES" sz="4000" dirty="0"/>
              <a:t>Gobernación, seguridad y emergencias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Inversión total: 9,9 M€.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• Rehabilitación Policía y Bomberos – 1,3 M€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• Flota y equipamiento – 1,5 M€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• Centro de Menores – 7,1 M€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Refuerzo de la seguridad.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0E26FB3-B1E6-423E-9991-8EF99ADF0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29</a:t>
            </a:fld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53C29EC-BAEE-418C-BFF9-EC28250CCE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00" y="286604"/>
            <a:ext cx="528919" cy="702302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988906"/>
            <a:ext cx="7543800" cy="1503281"/>
          </a:xfrm>
        </p:spPr>
        <p:txBody>
          <a:bodyPr>
            <a:normAutofit fontScale="90000"/>
          </a:bodyPr>
          <a:lstStyle/>
          <a:p>
            <a:pPr>
              <a:defRPr sz="3400" b="1">
                <a:solidFill>
                  <a:srgbClr val="003366"/>
                </a:solidFill>
              </a:defRPr>
            </a:pPr>
            <a:br>
              <a:rPr lang="es-ES" sz="4000" dirty="0"/>
            </a:br>
            <a:br>
              <a:rPr lang="es-ES" sz="4000" dirty="0"/>
            </a:br>
            <a:br>
              <a:rPr lang="es-ES" sz="4000" dirty="0"/>
            </a:br>
            <a:r>
              <a:rPr lang="es-ES" sz="4900" dirty="0"/>
              <a:t>Principales Novedades en Materia de Gasto Corriente 2026</a:t>
            </a:r>
            <a:br>
              <a:rPr lang="es-ES" sz="4900" dirty="0"/>
            </a:br>
            <a:endParaRPr sz="49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2223246"/>
            <a:ext cx="7543801" cy="3645847"/>
          </a:xfrm>
        </p:spPr>
        <p:txBody>
          <a:bodyPr/>
          <a:lstStyle/>
          <a:p>
            <a:pPr>
              <a:defRPr sz="2000">
                <a:solidFill>
                  <a:srgbClr val="323232"/>
                </a:solidFill>
              </a:defRPr>
            </a:pPr>
            <a:r>
              <a:rPr dirty="0"/>
              <a:t>• </a:t>
            </a:r>
            <a:r>
              <a:rPr lang="es-ES" sz="2800" dirty="0"/>
              <a:t>Presupuesto orientado a la eficiencia, la cohesión social y la sostenibilidad.</a:t>
            </a:r>
          </a:p>
          <a:p>
            <a:pPr>
              <a:defRPr sz="2000">
                <a:solidFill>
                  <a:srgbClr val="323232"/>
                </a:solidFill>
              </a:defRPr>
            </a:pPr>
            <a:r>
              <a:rPr lang="es-ES" sz="2800" dirty="0"/>
              <a:t>• Incremento global del gasto en áreas sociales, tecnología y servicios urbanos.</a:t>
            </a:r>
          </a:p>
          <a:p>
            <a:pPr>
              <a:defRPr sz="2000">
                <a:solidFill>
                  <a:srgbClr val="323232"/>
                </a:solidFill>
              </a:defRPr>
            </a:pPr>
            <a:endParaRPr lang="es-ES" sz="280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DA53687-E70A-42DB-BEB8-86FC4A615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30</a:t>
            </a:fld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B4E365D-8892-457E-A93E-A07D430F2F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00" y="286604"/>
            <a:ext cx="528919" cy="702302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3400" b="1">
                <a:solidFill>
                  <a:srgbClr val="003366"/>
                </a:solidFill>
              </a:defRPr>
            </a:pPr>
            <a:r>
              <a:rPr lang="es-ES" sz="4000" dirty="0"/>
              <a:t>Medio Ambiente y Servicios Urbanos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 sz="2000">
                <a:solidFill>
                  <a:srgbClr val="323232"/>
                </a:solidFill>
              </a:defRPr>
            </a:pPr>
            <a:r>
              <a:rPr dirty="0"/>
              <a:t>• </a:t>
            </a:r>
            <a:r>
              <a:rPr lang="es-ES" sz="2800" dirty="0"/>
              <a:t>Consolidación del servicio público de limpieza (SERVILIMPCE) con nueva flota y refuerzo de personal.</a:t>
            </a:r>
          </a:p>
          <a:p>
            <a:pPr>
              <a:defRPr sz="2000">
                <a:solidFill>
                  <a:srgbClr val="323232"/>
                </a:solidFill>
              </a:defRPr>
            </a:pPr>
            <a:r>
              <a:rPr lang="es-ES" sz="2800" dirty="0"/>
              <a:t>• Solicitud de 4,4 M€ al MITECO por transporte marítimo de residuos (Ley 7/2022).</a:t>
            </a:r>
          </a:p>
          <a:p>
            <a:pPr>
              <a:defRPr sz="2000">
                <a:solidFill>
                  <a:srgbClr val="323232"/>
                </a:solidFill>
              </a:defRPr>
            </a:pPr>
            <a:r>
              <a:rPr lang="es-ES" sz="2800" dirty="0"/>
              <a:t>• Incremento de 3 M€ en servicios urbanos y 400.000 € para coordinación en barriadas.</a:t>
            </a:r>
          </a:p>
          <a:p>
            <a:pPr>
              <a:defRPr sz="2000">
                <a:solidFill>
                  <a:srgbClr val="323232"/>
                </a:solidFill>
              </a:defRPr>
            </a:pPr>
            <a:r>
              <a:rPr lang="es-ES" sz="2800" dirty="0"/>
              <a:t>• Reorganización de las Brigadas Verdes y apuesta por la sostenibilidad urbana.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B0C94EB-4490-4DAD-9FA0-EFF7672CF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31</a:t>
            </a:fld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CA7235D-E323-4911-87F8-5D388D054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00" y="286604"/>
            <a:ext cx="528919" cy="702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7747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3400" b="1">
                <a:solidFill>
                  <a:srgbClr val="003366"/>
                </a:solidFill>
              </a:defRPr>
            </a:pPr>
            <a:r>
              <a:rPr lang="es-ES" sz="4000" dirty="0"/>
              <a:t>Urbanismo y Transporte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2000">
                <a:solidFill>
                  <a:srgbClr val="323232"/>
                </a:solidFill>
              </a:defRPr>
            </a:pPr>
            <a:r>
              <a:rPr dirty="0"/>
              <a:t>• </a:t>
            </a:r>
            <a:r>
              <a:rPr lang="es-ES" sz="2400" dirty="0"/>
              <a:t>Aplicación del nuevo PGOU: actuaciones en Avenida de Otero, Madrid, </a:t>
            </a:r>
            <a:r>
              <a:rPr lang="es-ES" sz="2400" dirty="0" err="1"/>
              <a:t>Benzú</a:t>
            </a:r>
            <a:r>
              <a:rPr lang="es-ES" sz="2400" dirty="0"/>
              <a:t>, Chalets del Puerto y Huerta Molino.</a:t>
            </a:r>
          </a:p>
          <a:p>
            <a:pPr>
              <a:defRPr sz="2000">
                <a:solidFill>
                  <a:srgbClr val="323232"/>
                </a:solidFill>
              </a:defRPr>
            </a:pPr>
            <a:r>
              <a:rPr lang="es-ES" sz="2400" dirty="0"/>
              <a:t>• Creación del Registro de Solares y actualización del Inventario del Patrimonio Municipal.</a:t>
            </a:r>
          </a:p>
          <a:p>
            <a:pPr>
              <a:defRPr sz="2000">
                <a:solidFill>
                  <a:srgbClr val="323232"/>
                </a:solidFill>
              </a:defRPr>
            </a:pPr>
            <a:r>
              <a:rPr lang="es-ES" sz="2400" dirty="0"/>
              <a:t>• Planes Especiales de Protección del Recinto y Fortificaciones del Hacho.</a:t>
            </a:r>
          </a:p>
          <a:p>
            <a:pPr>
              <a:defRPr sz="2000">
                <a:solidFill>
                  <a:srgbClr val="323232"/>
                </a:solidFill>
              </a:defRPr>
            </a:pPr>
            <a:r>
              <a:rPr lang="es-ES" sz="2400" dirty="0"/>
              <a:t>• Movilidad sostenible: incorporación de 2 autobuses eléctricos, 4 microbuses y 14 híbridos (AMGEVICESA).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FC6B4D9-C5EC-4C84-98A2-4118CF558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32</a:t>
            </a:fld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6153454-522B-4515-9EE5-07933ABC05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00" y="286604"/>
            <a:ext cx="528919" cy="702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0556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3400" b="1">
                <a:solidFill>
                  <a:srgbClr val="003366"/>
                </a:solidFill>
              </a:defRPr>
            </a:pPr>
            <a:r>
              <a:rPr lang="es-ES" sz="4000" dirty="0"/>
              <a:t>Turismo, Comercio, Deporte y Empleo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2000">
                <a:solidFill>
                  <a:srgbClr val="323232"/>
                </a:solidFill>
              </a:defRPr>
            </a:pPr>
            <a:r>
              <a:rPr dirty="0"/>
              <a:t>• </a:t>
            </a:r>
            <a:r>
              <a:rPr lang="es-ES" sz="2400" dirty="0"/>
              <a:t>Refuerzo de la promoción turística: campaña 'Ceuta, menos de lo mismo' y Talón Descuento (500.000 €).</a:t>
            </a:r>
          </a:p>
          <a:p>
            <a:pPr>
              <a:defRPr sz="2000">
                <a:solidFill>
                  <a:srgbClr val="323232"/>
                </a:solidFill>
              </a:defRPr>
            </a:pPr>
            <a:r>
              <a:rPr lang="es-ES" sz="2400" dirty="0"/>
              <a:t>• ICD: más recursos para Centro BTT, hidroterapia y eventos como 'La Cuna de la Legión'.</a:t>
            </a:r>
          </a:p>
          <a:p>
            <a:pPr>
              <a:defRPr sz="2000">
                <a:solidFill>
                  <a:srgbClr val="323232"/>
                </a:solidFill>
              </a:defRPr>
            </a:pPr>
            <a:r>
              <a:rPr lang="es-ES" sz="2400" dirty="0"/>
              <a:t>• Subvención de 5 M€ a la AD Ceuta FC por retorno económico y proyección nacional.</a:t>
            </a:r>
          </a:p>
          <a:p>
            <a:pPr>
              <a:defRPr sz="2000">
                <a:solidFill>
                  <a:srgbClr val="323232"/>
                </a:solidFill>
              </a:defRPr>
            </a:pPr>
            <a:r>
              <a:rPr lang="es-ES" sz="2400" dirty="0"/>
              <a:t>• Participación en programas SEPE: 4,1 M€ para talleres y 4,5 M€ para Plan de Empleo.</a:t>
            </a:r>
          </a:p>
          <a:p>
            <a:pPr>
              <a:defRPr sz="2000">
                <a:solidFill>
                  <a:srgbClr val="323232"/>
                </a:solidFill>
              </a:defRPr>
            </a:pPr>
            <a:r>
              <a:rPr lang="es-ES" sz="2400" dirty="0"/>
              <a:t>• Estrategia integral de diversificación y cohesión social.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7D5518E-436F-47E9-BE6E-411DE90D1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33</a:t>
            </a:fld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65ECA9C-74E5-4E50-88DA-75AB562387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00" y="286604"/>
            <a:ext cx="528919" cy="702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6618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3400" b="1">
                <a:solidFill>
                  <a:srgbClr val="003366"/>
                </a:solidFill>
              </a:defRPr>
            </a:pPr>
            <a:r>
              <a:rPr lang="es-ES" sz="4000" dirty="0"/>
              <a:t>Hacienda, Transición Económica y Transformación Digital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>
                <a:solidFill>
                  <a:srgbClr val="323232"/>
                </a:solidFill>
              </a:defRPr>
            </a:pPr>
            <a:r>
              <a:rPr dirty="0"/>
              <a:t>• </a:t>
            </a:r>
            <a:r>
              <a:rPr lang="es-ES" sz="2400" dirty="0"/>
              <a:t>Consolidación de Ceuta como polo tecnológico y de innovación.</a:t>
            </a:r>
          </a:p>
          <a:p>
            <a:pPr>
              <a:defRPr sz="2000">
                <a:solidFill>
                  <a:srgbClr val="323232"/>
                </a:solidFill>
              </a:defRPr>
            </a:pPr>
            <a:r>
              <a:rPr lang="es-ES" sz="2400" dirty="0"/>
              <a:t>• Continuidad de la Cátedra </a:t>
            </a:r>
            <a:r>
              <a:rPr lang="es-ES" sz="2400" dirty="0" err="1"/>
              <a:t>Ceuta_IATEB</a:t>
            </a:r>
            <a:r>
              <a:rPr lang="es-ES" sz="2400" dirty="0"/>
              <a:t> con la Universidad de Granada y UNED.</a:t>
            </a:r>
          </a:p>
          <a:p>
            <a:pPr>
              <a:defRPr sz="2000">
                <a:solidFill>
                  <a:srgbClr val="323232"/>
                </a:solidFill>
              </a:defRPr>
            </a:pPr>
            <a:r>
              <a:rPr lang="es-ES" sz="2400" dirty="0"/>
              <a:t>• Alianza con AI Granada R&amp;I y Colegio de Ingenieros de Telecomunicaciones.</a:t>
            </a:r>
          </a:p>
          <a:p>
            <a:pPr>
              <a:defRPr sz="2000">
                <a:solidFill>
                  <a:srgbClr val="323232"/>
                </a:solidFill>
              </a:defRPr>
            </a:pPr>
            <a:r>
              <a:rPr lang="es-ES" sz="2400" dirty="0"/>
              <a:t>• Programa Ceuta Open Future: 30 startups y más de 3.500 horas de </a:t>
            </a:r>
            <a:r>
              <a:rPr lang="es-ES" sz="2400" dirty="0" err="1"/>
              <a:t>mentorización</a:t>
            </a:r>
            <a:r>
              <a:rPr lang="es-ES" sz="2400" dirty="0"/>
              <a:t>.</a:t>
            </a:r>
          </a:p>
          <a:p>
            <a:pPr>
              <a:defRPr sz="2000">
                <a:solidFill>
                  <a:srgbClr val="323232"/>
                </a:solidFill>
              </a:defRPr>
            </a:pPr>
            <a:r>
              <a:rPr lang="es-ES" sz="2400" dirty="0"/>
              <a:t>• Convenio ENISA y ayudas a comercios de </a:t>
            </a:r>
            <a:r>
              <a:rPr lang="es-ES" sz="2400" dirty="0" err="1"/>
              <a:t>Hadú</a:t>
            </a:r>
            <a:r>
              <a:rPr lang="es-ES" sz="2400" dirty="0"/>
              <a:t> por obras.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7AAAF33-505D-40B9-9FBD-D3BB3824D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34</a:t>
            </a:fld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50A7BA7-012A-4BC5-93B9-845400997C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00" y="286604"/>
            <a:ext cx="528919" cy="702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3541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3400" b="1">
                <a:solidFill>
                  <a:srgbClr val="003366"/>
                </a:solidFill>
              </a:defRPr>
            </a:pPr>
            <a:r>
              <a:rPr lang="es-ES" sz="4000" dirty="0"/>
              <a:t>Sanidad y Servicios Sociales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 sz="2000">
                <a:solidFill>
                  <a:srgbClr val="323232"/>
                </a:solidFill>
              </a:defRPr>
            </a:pPr>
            <a:r>
              <a:rPr dirty="0"/>
              <a:t>• </a:t>
            </a:r>
            <a:r>
              <a:rPr lang="es-ES" sz="2400" dirty="0"/>
              <a:t>Refuerzo de la atención a mayores y ampliación de plazas residenciales.</a:t>
            </a:r>
          </a:p>
          <a:p>
            <a:pPr>
              <a:defRPr sz="2000">
                <a:solidFill>
                  <a:srgbClr val="323232"/>
                </a:solidFill>
              </a:defRPr>
            </a:pPr>
            <a:r>
              <a:rPr lang="es-ES" sz="2400" dirty="0"/>
              <a:t>• Programa de 'Respiro Familiar' y apoyo a entidades asistenciales.</a:t>
            </a:r>
          </a:p>
          <a:p>
            <a:pPr>
              <a:defRPr sz="2000">
                <a:solidFill>
                  <a:srgbClr val="323232"/>
                </a:solidFill>
              </a:defRPr>
            </a:pPr>
            <a:r>
              <a:rPr lang="es-ES" sz="2400" dirty="0"/>
              <a:t>• Nuevo Centro de Bienestar Animal (200.000 €) y refuerzo veterinario (640.000 €).</a:t>
            </a:r>
          </a:p>
          <a:p>
            <a:pPr>
              <a:defRPr sz="2000">
                <a:solidFill>
                  <a:srgbClr val="323232"/>
                </a:solidFill>
              </a:defRPr>
            </a:pPr>
            <a:r>
              <a:rPr lang="es-ES" sz="2400" dirty="0"/>
              <a:t>• Plan de Prevención de Obesidad Infantil y Plan de Salud Mental.</a:t>
            </a:r>
          </a:p>
          <a:p>
            <a:pPr>
              <a:defRPr sz="2000">
                <a:solidFill>
                  <a:srgbClr val="323232"/>
                </a:solidFill>
              </a:defRPr>
            </a:pPr>
            <a:r>
              <a:rPr lang="es-ES" sz="2400" dirty="0"/>
              <a:t>• Incremento de ayudas a asociaciones sanitarias  sociosanitarias y sociales.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7968CBE-6B6F-43EF-BA76-0961BB2C4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35</a:t>
            </a:fld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E0C3524-D896-4DC1-B6AE-3E585880C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00" y="286604"/>
            <a:ext cx="528919" cy="702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1018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3400" b="1">
                <a:solidFill>
                  <a:srgbClr val="003366"/>
                </a:solidFill>
              </a:defRPr>
            </a:pPr>
            <a:r>
              <a:rPr lang="es-ES" sz="4400" dirty="0"/>
              <a:t>Educación, Cultura y Festejos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>
                <a:solidFill>
                  <a:srgbClr val="323232"/>
                </a:solidFill>
              </a:defRPr>
            </a:pPr>
            <a:r>
              <a:rPr dirty="0"/>
              <a:t>• </a:t>
            </a:r>
            <a:r>
              <a:rPr lang="es-ES" sz="2400" dirty="0"/>
              <a:t>Cheque-libro: 3,25 M€ y ayudas universitarias por 665.000 €.</a:t>
            </a:r>
          </a:p>
          <a:p>
            <a:pPr>
              <a:defRPr sz="2000">
                <a:solidFill>
                  <a:srgbClr val="323232"/>
                </a:solidFill>
              </a:defRPr>
            </a:pPr>
            <a:r>
              <a:rPr lang="es-ES" sz="2400" dirty="0"/>
              <a:t>• Incremento de 50.000 € a FAMPA y nueva línea de 95.000 € para refuerzo educativo.</a:t>
            </a:r>
          </a:p>
          <a:p>
            <a:pPr>
              <a:defRPr sz="2000">
                <a:solidFill>
                  <a:srgbClr val="323232"/>
                </a:solidFill>
              </a:defRPr>
            </a:pPr>
            <a:r>
              <a:rPr lang="es-ES" sz="2400" dirty="0"/>
              <a:t>• Mantenimiento de centros: 600.000 € (+100%).</a:t>
            </a:r>
          </a:p>
          <a:p>
            <a:pPr>
              <a:defRPr sz="2000">
                <a:solidFill>
                  <a:srgbClr val="323232"/>
                </a:solidFill>
              </a:defRPr>
            </a:pPr>
            <a:r>
              <a:rPr lang="es-ES" sz="2400" dirty="0"/>
              <a:t>• Nuevos proyectos culturales: Museo del Puerto, Centro de </a:t>
            </a:r>
            <a:r>
              <a:rPr lang="es-ES" sz="2400" dirty="0" err="1"/>
              <a:t>Piniers</a:t>
            </a:r>
            <a:r>
              <a:rPr lang="es-ES" sz="2400" dirty="0"/>
              <a:t>, ayudas para mantenimiento de edificios religiosos.</a:t>
            </a:r>
          </a:p>
          <a:p>
            <a:pPr>
              <a:defRPr sz="2000">
                <a:solidFill>
                  <a:srgbClr val="323232"/>
                </a:solidFill>
              </a:defRPr>
            </a:pPr>
            <a:endParaRPr lang="es-ES" sz="2400" dirty="0"/>
          </a:p>
          <a:p>
            <a:pPr marL="0" indent="0">
              <a:buNone/>
              <a:defRPr sz="2000">
                <a:solidFill>
                  <a:srgbClr val="323232"/>
                </a:solidFill>
              </a:defRPr>
            </a:pPr>
            <a:endParaRPr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8247B4E-1D25-458A-A494-E5E087F8B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36</a:t>
            </a:fld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17FDD44-3A96-4AAD-A9BA-48A2A8E66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00" y="286604"/>
            <a:ext cx="528919" cy="702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9887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3400" b="1">
                <a:solidFill>
                  <a:srgbClr val="003366"/>
                </a:solidFill>
              </a:defRPr>
            </a:pPr>
            <a:r>
              <a:rPr lang="es-ES" sz="4000" dirty="0"/>
              <a:t>Presidencia y Gobernación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2000">
                <a:solidFill>
                  <a:srgbClr val="323232"/>
                </a:solidFill>
              </a:defRPr>
            </a:pPr>
            <a:r>
              <a:rPr dirty="0"/>
              <a:t>• </a:t>
            </a:r>
            <a:r>
              <a:rPr lang="es-ES" sz="2400" dirty="0"/>
              <a:t>Ceuta afronta una presión migratoria excepcional en materia de menores extranjeros no acompañados.</a:t>
            </a:r>
          </a:p>
          <a:p>
            <a:pPr>
              <a:defRPr sz="2000">
                <a:solidFill>
                  <a:srgbClr val="323232"/>
                </a:solidFill>
              </a:defRPr>
            </a:pPr>
            <a:r>
              <a:rPr lang="es-ES" sz="2400" dirty="0"/>
              <a:t>• Aplicación de la reforma de la </a:t>
            </a:r>
            <a:r>
              <a:rPr lang="es-ES" sz="2400" dirty="0" err="1"/>
              <a:t>LOEx</a:t>
            </a:r>
            <a:r>
              <a:rPr lang="es-ES" sz="2400" dirty="0"/>
              <a:t> y declaración de 'contingencia migratoria extraordinaria'.</a:t>
            </a:r>
          </a:p>
          <a:p>
            <a:pPr>
              <a:defRPr sz="2000">
                <a:solidFill>
                  <a:srgbClr val="323232"/>
                </a:solidFill>
              </a:defRPr>
            </a:pPr>
            <a:r>
              <a:rPr lang="es-ES" sz="2400" dirty="0"/>
              <a:t>• Financiación estatal: 7 M€ + 4,1 M€ + 1,56 M€ (RDL 2/2025).</a:t>
            </a:r>
          </a:p>
          <a:p>
            <a:pPr>
              <a:defRPr sz="2000">
                <a:solidFill>
                  <a:srgbClr val="323232"/>
                </a:solidFill>
              </a:defRPr>
            </a:pPr>
            <a:r>
              <a:rPr lang="es-ES" sz="2400" dirty="0"/>
              <a:t>• Solicitud adicional de 7,2 M€ (EMAS-FAMI).</a:t>
            </a:r>
          </a:p>
          <a:p>
            <a:pPr>
              <a:defRPr sz="2000">
                <a:solidFill>
                  <a:srgbClr val="323232"/>
                </a:solidFill>
              </a:defRPr>
            </a:pPr>
            <a:r>
              <a:rPr lang="es-ES" sz="2400" dirty="0"/>
              <a:t>• Inclusión de 6 M€ indisponibles en el Presupuesto hasta recibir transferencias estatales.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5A592D6-6288-4F21-802A-46010E4AC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37</a:t>
            </a:fld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32CADA2-D9CC-4BED-BBFA-D18F2A2BA6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00" y="286604"/>
            <a:ext cx="528919" cy="702302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3400" b="1">
                <a:solidFill>
                  <a:srgbClr val="003366"/>
                </a:solidFill>
              </a:defRPr>
            </a:pPr>
            <a:r>
              <a:rPr lang="es-ES" sz="4000" dirty="0"/>
              <a:t>Financiación y Endeudamiento 2026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>
                <a:solidFill>
                  <a:srgbClr val="323232"/>
                </a:solidFill>
              </a:defRPr>
            </a:pPr>
            <a:r>
              <a:rPr lang="es-ES" sz="2800" dirty="0"/>
              <a:t>Financiación de capítulos VI, VII y VIII mediante préstamos a largo plazo: 32 M€.</a:t>
            </a:r>
          </a:p>
          <a:p>
            <a:pPr>
              <a:defRPr sz="2000">
                <a:solidFill>
                  <a:srgbClr val="323232"/>
                </a:solidFill>
              </a:defRPr>
            </a:pPr>
            <a:r>
              <a:rPr lang="es-ES" sz="2800" dirty="0"/>
              <a:t>• Amortización de préstamos vigentes: 20,81 M€.</a:t>
            </a:r>
          </a:p>
          <a:p>
            <a:pPr>
              <a:defRPr sz="2000">
                <a:solidFill>
                  <a:srgbClr val="323232"/>
                </a:solidFill>
              </a:defRPr>
            </a:pPr>
            <a:r>
              <a:rPr lang="es-ES" sz="2800" dirty="0"/>
              <a:t>• Conversión de préstamos variables a tipo fijo: ahorro anual aproximado de 600.000 €.</a:t>
            </a:r>
          </a:p>
          <a:p>
            <a:pPr>
              <a:defRPr sz="2000">
                <a:solidFill>
                  <a:srgbClr val="323232"/>
                </a:solidFill>
              </a:defRPr>
            </a:pPr>
            <a:r>
              <a:rPr lang="es-ES" sz="2800" dirty="0"/>
              <a:t>• Endeudamiento muy inferior al límite legal (110% ingresos corrientes).</a:t>
            </a:r>
          </a:p>
          <a:p>
            <a:pPr marL="0" indent="0">
              <a:buNone/>
              <a:defRPr sz="2000">
                <a:solidFill>
                  <a:srgbClr val="323232"/>
                </a:solidFill>
              </a:defRPr>
            </a:pPr>
            <a:endParaRPr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321DFF4-3CD5-4B3B-86DE-4F3B2A12E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38</a:t>
            </a:fld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2395BB9-B9A9-4CC1-AC30-FBF5F65412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00" y="286604"/>
            <a:ext cx="528919" cy="702302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400" b="1" dirty="0" err="1">
                <a:solidFill>
                  <a:schemeClr val="accent2">
                    <a:lumMod val="50000"/>
                  </a:schemeClr>
                </a:solidFill>
              </a:rPr>
              <a:t>Evolución</a:t>
            </a:r>
            <a:r>
              <a:rPr sz="4400" b="1" dirty="0">
                <a:solidFill>
                  <a:schemeClr val="accent2">
                    <a:lumMod val="50000"/>
                  </a:schemeClr>
                </a:solidFill>
              </a:rPr>
              <a:t> del </a:t>
            </a:r>
            <a:r>
              <a:rPr sz="4400" b="1" dirty="0" err="1">
                <a:solidFill>
                  <a:schemeClr val="accent2">
                    <a:lumMod val="50000"/>
                  </a:schemeClr>
                </a:solidFill>
              </a:rPr>
              <a:t>Endeudamiento</a:t>
            </a:r>
            <a:r>
              <a:rPr sz="4400" b="1" dirty="0">
                <a:solidFill>
                  <a:schemeClr val="accent2">
                    <a:lumMod val="50000"/>
                  </a:schemeClr>
                </a:solidFill>
              </a:rPr>
              <a:t> 2021–2025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7702946"/>
              </p:ext>
            </p:extLst>
          </p:nvPr>
        </p:nvGraphicFramePr>
        <p:xfrm>
          <a:off x="609599" y="1819836"/>
          <a:ext cx="7539319" cy="4616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A943036-827C-4218-9484-A595D58B9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39</a:t>
            </a:fld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EF006A9-D4EB-49D9-9AEF-FF6BB33EB1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2300" y="286604"/>
            <a:ext cx="528919" cy="702302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3400" b="1">
                <a:solidFill>
                  <a:srgbClr val="003366"/>
                </a:solidFill>
              </a:defRPr>
            </a:pPr>
            <a:r>
              <a:rPr lang="es-ES" sz="4400" dirty="0"/>
              <a:t>Contexto y Solvencia Financiera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>
                <a:solidFill>
                  <a:srgbClr val="323232"/>
                </a:solidFill>
              </a:defRPr>
            </a:pPr>
            <a:r>
              <a:rPr dirty="0"/>
              <a:t>• </a:t>
            </a:r>
            <a:r>
              <a:rPr lang="es-ES" sz="2800" dirty="0"/>
              <a:t>Nivel de endeudamiento consolidado: 54,03%.</a:t>
            </a:r>
          </a:p>
          <a:p>
            <a:pPr>
              <a:defRPr sz="2000">
                <a:solidFill>
                  <a:srgbClr val="323232"/>
                </a:solidFill>
              </a:defRPr>
            </a:pPr>
            <a:r>
              <a:rPr lang="es-ES" sz="2800" dirty="0"/>
              <a:t>• Límite legal establecido: 110% de los ingresos corrientes.</a:t>
            </a:r>
          </a:p>
          <a:p>
            <a:pPr>
              <a:defRPr sz="2000">
                <a:solidFill>
                  <a:srgbClr val="323232"/>
                </a:solidFill>
              </a:defRPr>
            </a:pPr>
            <a:r>
              <a:rPr lang="es-ES" sz="2800" dirty="0"/>
              <a:t>• Ingresos corrientes 2025: 379,7 M€.</a:t>
            </a:r>
          </a:p>
          <a:p>
            <a:pPr>
              <a:defRPr sz="2000">
                <a:solidFill>
                  <a:srgbClr val="323232"/>
                </a:solidFill>
              </a:defRPr>
            </a:pPr>
            <a:r>
              <a:rPr lang="es-ES" sz="2800" dirty="0"/>
              <a:t>• Deuda viva: 205,1 M€.</a:t>
            </a:r>
          </a:p>
          <a:p>
            <a:pPr>
              <a:defRPr sz="2000">
                <a:solidFill>
                  <a:srgbClr val="323232"/>
                </a:solidFill>
              </a:defRPr>
            </a:pPr>
            <a:r>
              <a:rPr lang="es-ES" sz="2800" dirty="0"/>
              <a:t>• Gestión prudente y sostenible, garantizando solvencia y capacidad inversora.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498151-8CC1-4945-9A6B-47E82E670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40</a:t>
            </a:fld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0815270-799C-4CA1-985F-541D51CEA4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00" y="286604"/>
            <a:ext cx="528919" cy="702302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400" b="1">
                <a:solidFill>
                  <a:srgbClr val="003366"/>
                </a:solidFill>
              </a:defRPr>
            </a:pP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2000">
                <a:solidFill>
                  <a:srgbClr val="323232"/>
                </a:solidFill>
              </a:defRPr>
            </a:pPr>
            <a:r>
              <a:rPr lang="es-ES" sz="2800" dirty="0"/>
              <a:t>El Presupuesto 2026 consolida el crecimiento equilibrado de la Ciudad.</a:t>
            </a:r>
          </a:p>
          <a:p>
            <a:pPr>
              <a:defRPr sz="2000">
                <a:solidFill>
                  <a:srgbClr val="323232"/>
                </a:solidFill>
              </a:defRPr>
            </a:pPr>
            <a:r>
              <a:rPr lang="es-ES" sz="2800" dirty="0"/>
              <a:t>Se refuerza la estabilidad, se mejora el ahorro y se mantiene un endeudamiento responsable.</a:t>
            </a:r>
          </a:p>
          <a:p>
            <a:pPr>
              <a:defRPr sz="2000">
                <a:solidFill>
                  <a:srgbClr val="323232"/>
                </a:solidFill>
              </a:defRPr>
            </a:pPr>
            <a:r>
              <a:rPr lang="es-ES" sz="2800" dirty="0"/>
              <a:t>Ceuta continúa avanzando hacia una gestión pública moderna, sostenible y eficiente.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AF3BEB1-3E8D-4EA2-A97A-FEBBD23D3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41</a:t>
            </a:fld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3545C44-15E5-4D49-A125-D6171B8AE0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00" y="286604"/>
            <a:ext cx="528919" cy="702302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3400" b="1">
                <a:solidFill>
                  <a:srgbClr val="003366"/>
                </a:solidFill>
              </a:defRPr>
            </a:pPr>
            <a:r>
              <a:rPr lang="es-ES" sz="4400" dirty="0"/>
              <a:t>Conclusión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- Ceuta encara 2026 con estabilidad institucional, solidez presupuestaria y visión de futuro.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- Una ciudad moderna, cohesionada y competitiva.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s-ES" sz="3200" dirty="0"/>
              <a:t>- Capaz de transformar los desafíos en oportunidades de crecimiento y bienestar.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ADA6072-FC3E-4905-8DB9-D8E270F8C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42</a:t>
            </a:fld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C9E8A5E-57D9-40EF-A9C7-495E62675C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00" y="286604"/>
            <a:ext cx="528919" cy="702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47351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ción">
  <a:themeElements>
    <a:clrScheme name="Retrospección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1630</TotalTime>
  <Words>2080</Words>
  <Application>Microsoft Office PowerPoint</Application>
  <PresentationFormat>Presentación en pantalla (4:3)</PresentationFormat>
  <Paragraphs>260</Paragraphs>
  <Slides>42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42</vt:i4>
      </vt:variant>
    </vt:vector>
  </HeadingPairs>
  <TitlesOfParts>
    <vt:vector size="45" baseType="lpstr">
      <vt:lpstr>Calibri</vt:lpstr>
      <vt:lpstr>Calibri Light</vt:lpstr>
      <vt:lpstr>Retrospección</vt:lpstr>
      <vt:lpstr>CONFIANZA, CRECIMIENTO Y CONVIVENCIA</vt:lpstr>
      <vt:lpstr>  Presupuestos Generales de la Ciudad Autónoma de Ceuta 2026</vt:lpstr>
      <vt:lpstr>Magnitudes Generales</vt:lpstr>
      <vt:lpstr>Contexto Jurídico</vt:lpstr>
      <vt:lpstr>Escenario Económico 2025</vt:lpstr>
      <vt:lpstr>Mercado Laboral y Actividad Económica 2025</vt:lpstr>
      <vt:lpstr>Inversión y Confianza</vt:lpstr>
      <vt:lpstr>Balance y Perspectivas</vt:lpstr>
      <vt:lpstr>Presentación de PowerPoint</vt:lpstr>
      <vt:lpstr>La vivienda como prioridad de legislatura</vt:lpstr>
      <vt:lpstr>El empleo como principal desafío social</vt:lpstr>
      <vt:lpstr>Desarrollo económico y apoyo al tejido productivo</vt:lpstr>
      <vt:lpstr>Una visión compartida de futuro</vt:lpstr>
      <vt:lpstr>Fondos Europeos asignados a Ceuta</vt:lpstr>
      <vt:lpstr>Reprogramaciones FEDER 2025</vt:lpstr>
      <vt:lpstr>Plan de Recuperación, Transformación y Resiliencia</vt:lpstr>
      <vt:lpstr>Principales proyectos PRTR</vt:lpstr>
      <vt:lpstr>Plan Plurianual de Inversiones 2026–2029 Contexto y propósito</vt:lpstr>
      <vt:lpstr>Magnitudes principales</vt:lpstr>
      <vt:lpstr>Bloques estratégicos de inversión</vt:lpstr>
      <vt:lpstr>Inversión en barriadas</vt:lpstr>
      <vt:lpstr>Plan de Vivienda 2026–2029</vt:lpstr>
      <vt:lpstr>Desarrollo urbano y conexión puerto‑ciudad</vt:lpstr>
      <vt:lpstr>Turismo y deporte</vt:lpstr>
      <vt:lpstr>Transformación económica y digital</vt:lpstr>
      <vt:lpstr>Sanidad y servicios sociales</vt:lpstr>
      <vt:lpstr>Educación y cultura</vt:lpstr>
      <vt:lpstr>Sostenibilidad y medio ambiente</vt:lpstr>
      <vt:lpstr>Gobernación, seguridad y emergencias</vt:lpstr>
      <vt:lpstr>   Principales Novedades en Materia de Gasto Corriente 2026 </vt:lpstr>
      <vt:lpstr>Medio Ambiente y Servicios Urbanos </vt:lpstr>
      <vt:lpstr>Urbanismo y Transporte</vt:lpstr>
      <vt:lpstr>Turismo, Comercio, Deporte y Empleo</vt:lpstr>
      <vt:lpstr>Hacienda, Transición Económica y Transformación Digital</vt:lpstr>
      <vt:lpstr>Sanidad y Servicios Sociales</vt:lpstr>
      <vt:lpstr>Educación, Cultura y Festejos</vt:lpstr>
      <vt:lpstr>Presidencia y Gobernación</vt:lpstr>
      <vt:lpstr>Financiación y Endeudamiento 2026</vt:lpstr>
      <vt:lpstr>Evolución del Endeudamiento 2021–2025</vt:lpstr>
      <vt:lpstr>Contexto y Solvencia Financiera</vt:lpstr>
      <vt:lpstr>Presentación de PowerPoint</vt:lpstr>
      <vt:lpstr>Conclusión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Presupuestos Generales de la Ciudad Autónoma de Ceuta 2026</dc:title>
  <dc:subject/>
  <dc:creator>Kissy Chandiramani Ramesh</dc:creator>
  <cp:keywords/>
  <dc:description>generated using python-pptx</dc:description>
  <cp:lastModifiedBy>Usuario</cp:lastModifiedBy>
  <cp:revision>32</cp:revision>
  <cp:lastPrinted>2025-11-07T12:06:48Z</cp:lastPrinted>
  <dcterms:created xsi:type="dcterms:W3CDTF">2013-01-27T09:14:16Z</dcterms:created>
  <dcterms:modified xsi:type="dcterms:W3CDTF">2025-11-09T17:51:57Z</dcterms:modified>
  <cp:category/>
</cp:coreProperties>
</file>